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89" r:id="rId6"/>
    <p:sldId id="260" r:id="rId7"/>
    <p:sldId id="261" r:id="rId8"/>
    <p:sldId id="262" r:id="rId9"/>
    <p:sldId id="283" r:id="rId10"/>
    <p:sldId id="263" r:id="rId11"/>
    <p:sldId id="264" r:id="rId12"/>
    <p:sldId id="265" r:id="rId13"/>
    <p:sldId id="266" r:id="rId14"/>
    <p:sldId id="285" r:id="rId15"/>
    <p:sldId id="288" r:id="rId16"/>
    <p:sldId id="282" r:id="rId17"/>
    <p:sldId id="284" r:id="rId18"/>
    <p:sldId id="267" r:id="rId19"/>
    <p:sldId id="268" r:id="rId20"/>
    <p:sldId id="286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319798-700D-47AF-B279-9A502D7CB838}">
  <a:tblStyle styleId="{4D319798-700D-47AF-B279-9A502D7CB83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64F3D3-9D80-48EA-AE62-5C24EA3483F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3B62BF6-7C8C-483B-9F03-E79BE3A98B99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d6a9188c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bd6a9188c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d9bf74f42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bd9bf74f4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F53AD-B21D-B768-EC16-72D80D5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9B4F42B9-69FD-3D54-16A8-CA7CDB1D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23F6B4E5-FDA1-EFC3-1B21-3666088E7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622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84936FF7-A66A-0A95-EEBC-0C3D511F4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:notes">
            <a:extLst>
              <a:ext uri="{FF2B5EF4-FFF2-40B4-BE49-F238E27FC236}">
                <a16:creationId xmlns:a16="http://schemas.microsoft.com/office/drawing/2014/main" id="{0F2B3FFC-6D26-538B-191B-40D9A4981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:notes">
            <a:extLst>
              <a:ext uri="{FF2B5EF4-FFF2-40B4-BE49-F238E27FC236}">
                <a16:creationId xmlns:a16="http://schemas.microsoft.com/office/drawing/2014/main" id="{B8D9B1D1-3895-F5EB-DCA2-0D462CB454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0460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3DF8A956-A549-86C2-FC5B-19E0F2A7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d6a9188c0_0_21:notes">
            <a:extLst>
              <a:ext uri="{FF2B5EF4-FFF2-40B4-BE49-F238E27FC236}">
                <a16:creationId xmlns:a16="http://schemas.microsoft.com/office/drawing/2014/main" id="{BCCFB5E3-067A-BDFE-86FF-B3591612D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bd6a9188c0_0_21:notes">
            <a:extLst>
              <a:ext uri="{FF2B5EF4-FFF2-40B4-BE49-F238E27FC236}">
                <a16:creationId xmlns:a16="http://schemas.microsoft.com/office/drawing/2014/main" id="{7EE9B510-F54C-0C72-3D54-A611491FB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56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544502A4-79F6-0063-441C-088D30199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:notes">
            <a:extLst>
              <a:ext uri="{FF2B5EF4-FFF2-40B4-BE49-F238E27FC236}">
                <a16:creationId xmlns:a16="http://schemas.microsoft.com/office/drawing/2014/main" id="{F17D4BBF-9BE2-1DF2-B83A-DF72DD6085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:notes">
            <a:extLst>
              <a:ext uri="{FF2B5EF4-FFF2-40B4-BE49-F238E27FC236}">
                <a16:creationId xmlns:a16="http://schemas.microsoft.com/office/drawing/2014/main" id="{53960ADD-9FC3-02A5-A935-9F5C61227E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808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d9bf74f42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bd9bf74f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354ACD0F-3713-1FF4-174F-B8BDE3EFF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d9bf74f42_0_29:notes">
            <a:extLst>
              <a:ext uri="{FF2B5EF4-FFF2-40B4-BE49-F238E27FC236}">
                <a16:creationId xmlns:a16="http://schemas.microsoft.com/office/drawing/2014/main" id="{C37C3C0D-0AAE-5195-45AC-6AD95D30F6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bd9bf74f42_0_29:notes">
            <a:extLst>
              <a:ext uri="{FF2B5EF4-FFF2-40B4-BE49-F238E27FC236}">
                <a16:creationId xmlns:a16="http://schemas.microsoft.com/office/drawing/2014/main" id="{0D99F883-0652-3C6C-4152-6FA266E28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8782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d9bf74f42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bd9bf74f4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C2F69594-652E-1C59-98E7-E566BEE9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>
            <a:extLst>
              <a:ext uri="{FF2B5EF4-FFF2-40B4-BE49-F238E27FC236}">
                <a16:creationId xmlns:a16="http://schemas.microsoft.com/office/drawing/2014/main" id="{A688F45B-8069-2953-44D8-0B22265ABB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>
            <a:extLst>
              <a:ext uri="{FF2B5EF4-FFF2-40B4-BE49-F238E27FC236}">
                <a16:creationId xmlns:a16="http://schemas.microsoft.com/office/drawing/2014/main" id="{8EBC3299-D062-FA8A-527A-0E88B3C7F2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698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 descr="An optimized solution for face recognition | MIT News | Massachusetts  Institute of Technology"/>
          <p:cNvPicPr preferRelativeResize="0"/>
          <p:nvPr/>
        </p:nvPicPr>
        <p:blipFill rotWithShape="1">
          <a:blip r:embed="rId3">
            <a:alphaModFix/>
          </a:blip>
          <a:srcRect l="2062" t="9091" r="2123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477979" y="771988"/>
            <a:ext cx="4487916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 err="1">
                <a:solidFill>
                  <a:schemeClr val="lt1"/>
                </a:solidFill>
              </a:rPr>
              <a:t>AttendanceEye</a:t>
            </a:r>
            <a:br>
              <a:rPr lang="en-US" sz="5400" dirty="0">
                <a:solidFill>
                  <a:schemeClr val="lt1"/>
                </a:solidFill>
              </a:rPr>
            </a:br>
            <a:r>
              <a:rPr lang="en-US" sz="2500" dirty="0">
                <a:solidFill>
                  <a:schemeClr val="lt1"/>
                </a:solidFill>
              </a:rPr>
              <a:t>A Computer Vision Attendance System</a:t>
            </a:r>
            <a:endParaRPr dirty="0"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477980" y="4546920"/>
            <a:ext cx="4023359" cy="153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By: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Mohsin Ali Mirza – 20k-0353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Waleed Gul – 20k-0259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Mehwish Sameer- 20k - 1085</a:t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0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0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Results – Accuracy</a:t>
            </a:r>
            <a:endParaRPr dirty="0">
              <a:highlight>
                <a:srgbClr val="FFFF00"/>
              </a:highlight>
            </a:endParaRPr>
          </a:p>
        </p:txBody>
      </p:sp>
      <p:graphicFrame>
        <p:nvGraphicFramePr>
          <p:cNvPr id="228" name="Google Shape;228;p20"/>
          <p:cNvGraphicFramePr/>
          <p:nvPr>
            <p:extLst>
              <p:ext uri="{D42A27DB-BD31-4B8C-83A1-F6EECF244321}">
                <p14:modId xmlns:p14="http://schemas.microsoft.com/office/powerpoint/2010/main" val="1863468833"/>
              </p:ext>
            </p:extLst>
          </p:nvPr>
        </p:nvGraphicFramePr>
        <p:xfrm>
          <a:off x="1371599" y="1753962"/>
          <a:ext cx="9383875" cy="4847550"/>
        </p:xfrm>
        <a:graphic>
          <a:graphicData uri="http://schemas.openxmlformats.org/drawingml/2006/table">
            <a:tbl>
              <a:tblPr firstRow="1" bandRow="1">
                <a:noFill/>
                <a:tableStyleId>{4D319798-700D-47AF-B279-9A502D7CB838}</a:tableStyleId>
              </a:tblPr>
              <a:tblGrid>
                <a:gridCol w="187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Model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Accuracy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Precision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Recall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F1-Score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FR With Yolo</a:t>
                      </a:r>
                      <a:endParaRPr sz="2500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0.77777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0.6333333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0.699999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0.666666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FR Without Yolo</a:t>
                      </a:r>
                      <a:endParaRPr sz="2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0.77777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0.55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0.444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0.48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/>
                        <a:t>Deepface</a:t>
                      </a:r>
                      <a:r>
                        <a:rPr lang="en-US" sz="2500" dirty="0"/>
                        <a:t> Without Yolo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0.6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0.59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0.55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0.57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/>
                        <a:t>Deepface</a:t>
                      </a:r>
                      <a:r>
                        <a:rPr lang="en-US" sz="2500" dirty="0"/>
                        <a:t> With Yolo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0.58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0.56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0.38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0.42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0247223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Results - Inference Time</a:t>
            </a:r>
            <a:endParaRPr/>
          </a:p>
        </p:txBody>
      </p:sp>
      <p:graphicFrame>
        <p:nvGraphicFramePr>
          <p:cNvPr id="238" name="Google Shape;238;p21"/>
          <p:cNvGraphicFramePr/>
          <p:nvPr>
            <p:extLst>
              <p:ext uri="{D42A27DB-BD31-4B8C-83A1-F6EECF244321}">
                <p14:modId xmlns:p14="http://schemas.microsoft.com/office/powerpoint/2010/main" val="1932785747"/>
              </p:ext>
            </p:extLst>
          </p:nvPr>
        </p:nvGraphicFramePr>
        <p:xfrm>
          <a:off x="2105169" y="1884996"/>
          <a:ext cx="7507100" cy="4323428"/>
        </p:xfrm>
        <a:graphic>
          <a:graphicData uri="http://schemas.openxmlformats.org/drawingml/2006/table">
            <a:tbl>
              <a:tblPr firstRow="1" bandRow="1">
                <a:noFill/>
                <a:tableStyleId>{4D319798-700D-47AF-B279-9A502D7CB838}</a:tableStyleId>
              </a:tblPr>
              <a:tblGrid>
                <a:gridCol w="187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841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Model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Best Time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Average Time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Worst Time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FR With Yolo</a:t>
                      </a:r>
                      <a:endParaRPr sz="25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0.11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0.42122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0.6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41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FR Without Yolo</a:t>
                      </a:r>
                      <a:endParaRPr sz="2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7.4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10.24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19.4</a:t>
                      </a:r>
                      <a:endParaRPr sz="25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5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Deepface</a:t>
                      </a:r>
                      <a:r>
                        <a:rPr kumimoji="0" lang="en-US" sz="2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Arial"/>
                        </a:rPr>
                        <a:t> Without Yolo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2.05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2.89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3.31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 err="1"/>
                        <a:t>Deepface</a:t>
                      </a:r>
                      <a:r>
                        <a:rPr lang="en-US" sz="2500" dirty="0"/>
                        <a:t> With Yolo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9.2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19.0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21.5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73963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Multiple Camera Inference</a:t>
            </a:r>
            <a:endParaRPr/>
          </a:p>
        </p:txBody>
      </p:sp>
      <p:pic>
        <p:nvPicPr>
          <p:cNvPr id="2" name="Multiple Camera Inference.com)">
            <a:hlinkClick r:id="" action="ppaction://media"/>
            <a:extLst>
              <a:ext uri="{FF2B5EF4-FFF2-40B4-BE49-F238E27FC236}">
                <a16:creationId xmlns:a16="http://schemas.microsoft.com/office/drawing/2014/main" id="{6E90B0F1-8B9A-1A83-10C8-D28D96FF3D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3935" y="1744395"/>
            <a:ext cx="8384123" cy="4716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Results - Multiple Camera Inference</a:t>
            </a:r>
            <a:endParaRPr/>
          </a:p>
        </p:txBody>
      </p:sp>
      <p:graphicFrame>
        <p:nvGraphicFramePr>
          <p:cNvPr id="258" name="Google Shape;258;p23"/>
          <p:cNvGraphicFramePr/>
          <p:nvPr>
            <p:extLst>
              <p:ext uri="{D42A27DB-BD31-4B8C-83A1-F6EECF244321}">
                <p14:modId xmlns:p14="http://schemas.microsoft.com/office/powerpoint/2010/main" val="1559796725"/>
              </p:ext>
            </p:extLst>
          </p:nvPr>
        </p:nvGraphicFramePr>
        <p:xfrm>
          <a:off x="1371599" y="2041934"/>
          <a:ext cx="9383850" cy="4101275"/>
        </p:xfrm>
        <a:graphic>
          <a:graphicData uri="http://schemas.openxmlformats.org/drawingml/2006/table">
            <a:tbl>
              <a:tblPr firstRow="1" bandRow="1">
                <a:noFill/>
                <a:tableStyleId>{4D319798-700D-47AF-B279-9A502D7CB838}</a:tableStyleId>
              </a:tblPr>
              <a:tblGrid>
                <a:gridCol w="156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3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Try</a:t>
                      </a:r>
                      <a:endParaRPr sz="25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Face Recognition</a:t>
                      </a:r>
                      <a:endParaRPr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Database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Marked</a:t>
                      </a:r>
                      <a:endParaRPr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Best</a:t>
                      </a:r>
                      <a:endParaRPr sz="25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Worst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Average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Best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Worst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34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1st</a:t>
                      </a:r>
                      <a:endParaRPr sz="2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0.34</a:t>
                      </a:r>
                      <a:endParaRPr sz="25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0.38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2.8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0.07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0.38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2nd</a:t>
                      </a:r>
                      <a:endParaRPr sz="2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0.315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/>
                        <a:t>0.33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3.121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0.31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0.36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3rd</a:t>
                      </a:r>
                      <a:endParaRPr sz="2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0.317</a:t>
                      </a:r>
                      <a:endParaRPr sz="2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0.346</a:t>
                      </a:r>
                      <a:endParaRPr sz="2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3.786</a:t>
                      </a:r>
                      <a:endParaRPr sz="2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0.07</a:t>
                      </a:r>
                      <a:endParaRPr sz="2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0.32</a:t>
                      </a:r>
                      <a:endParaRPr sz="25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Average</a:t>
                      </a:r>
                      <a:endParaRPr sz="2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0.324</a:t>
                      </a:r>
                      <a:endParaRPr sz="25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0.352</a:t>
                      </a:r>
                      <a:endParaRPr sz="25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3.24</a:t>
                      </a:r>
                      <a:endParaRPr sz="25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highlight>
                            <a:srgbClr val="FFFF00"/>
                          </a:highlight>
                        </a:rPr>
                        <a:t>0.15</a:t>
                      </a:r>
                      <a:endParaRPr sz="250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0.35</a:t>
                      </a:r>
                      <a:endParaRPr sz="2500" dirty="0">
                        <a:highlight>
                          <a:srgbClr val="FFFF00"/>
                        </a:highlight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30633BA-C33A-0DAC-778D-644FFE28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77BF2806-FB0E-CA92-EBC6-BA9EEC1485B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9A4D97DE-9454-B7A3-42C6-2D62AE1102C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5CFDD90B-DDE3-0584-5B2F-6959C66FAF2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1343B49F-C7A9-63F9-909A-B3B67164BAB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141B9201-0093-B9EA-7774-35703646A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Frontend &amp; Database Connection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E290D-A942-D484-7533-25730D07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60" y="3428999"/>
            <a:ext cx="5696745" cy="3238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D10A5-3E32-D7B1-7BF7-FED5D260D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8" y="1753718"/>
            <a:ext cx="5688232" cy="2812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433;p35">
            <a:extLst>
              <a:ext uri="{FF2B5EF4-FFF2-40B4-BE49-F238E27FC236}">
                <a16:creationId xmlns:a16="http://schemas.microsoft.com/office/drawing/2014/main" id="{1CA05606-474A-4EF1-052E-CC60822C675A}"/>
              </a:ext>
            </a:extLst>
          </p:cNvPr>
          <p:cNvSpPr txBox="1"/>
          <p:nvPr/>
        </p:nvSpPr>
        <p:spPr>
          <a:xfrm>
            <a:off x="7930533" y="2726640"/>
            <a:ext cx="204318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Database</a:t>
            </a:r>
            <a:endParaRPr sz="3000" b="1" dirty="0"/>
          </a:p>
        </p:txBody>
      </p:sp>
      <p:sp>
        <p:nvSpPr>
          <p:cNvPr id="9" name="Google Shape;433;p35">
            <a:extLst>
              <a:ext uri="{FF2B5EF4-FFF2-40B4-BE49-F238E27FC236}">
                <a16:creationId xmlns:a16="http://schemas.microsoft.com/office/drawing/2014/main" id="{8868C950-B38A-7765-BCB6-0C00CBE22F1F}"/>
              </a:ext>
            </a:extLst>
          </p:cNvPr>
          <p:cNvSpPr txBox="1"/>
          <p:nvPr/>
        </p:nvSpPr>
        <p:spPr>
          <a:xfrm>
            <a:off x="2111050" y="4771496"/>
            <a:ext cx="204318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/>
              <a:t>Frontend</a:t>
            </a:r>
            <a:endParaRPr sz="3000" b="1" dirty="0"/>
          </a:p>
        </p:txBody>
      </p:sp>
    </p:spTree>
    <p:extLst>
      <p:ext uri="{BB962C8B-B14F-4D97-AF65-F5344CB8AC3E}">
        <p14:creationId xmlns:p14="http://schemas.microsoft.com/office/powerpoint/2010/main" val="83735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EC89A41F-6515-38F6-58EC-82C91C2A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">
            <a:extLst>
              <a:ext uri="{FF2B5EF4-FFF2-40B4-BE49-F238E27FC236}">
                <a16:creationId xmlns:a16="http://schemas.microsoft.com/office/drawing/2014/main" id="{170F1CEE-4E10-FCA0-FB48-FBB8FE717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8">
            <a:extLst>
              <a:ext uri="{FF2B5EF4-FFF2-40B4-BE49-F238E27FC236}">
                <a16:creationId xmlns:a16="http://schemas.microsoft.com/office/drawing/2014/main" id="{82D6AC5F-A349-BEB0-4FD2-32FB98B9E793}"/>
              </a:ext>
            </a:extLst>
          </p:cNvPr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8">
            <a:extLst>
              <a:ext uri="{FF2B5EF4-FFF2-40B4-BE49-F238E27FC236}">
                <a16:creationId xmlns:a16="http://schemas.microsoft.com/office/drawing/2014/main" id="{CB888B9A-ADAF-2436-0759-AAD329DE5A0D}"/>
              </a:ext>
            </a:extLst>
          </p:cNvPr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8">
            <a:extLst>
              <a:ext uri="{FF2B5EF4-FFF2-40B4-BE49-F238E27FC236}">
                <a16:creationId xmlns:a16="http://schemas.microsoft.com/office/drawing/2014/main" id="{813E331B-B6C9-920E-8479-B639410AAD03}"/>
              </a:ext>
            </a:extLst>
          </p:cNvPr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8">
            <a:extLst>
              <a:ext uri="{FF2B5EF4-FFF2-40B4-BE49-F238E27FC236}">
                <a16:creationId xmlns:a16="http://schemas.microsoft.com/office/drawing/2014/main" id="{0D927898-78C8-2C89-1AB3-06F2E6AB60DC}"/>
              </a:ext>
            </a:extLst>
          </p:cNvPr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8">
            <a:extLst>
              <a:ext uri="{FF2B5EF4-FFF2-40B4-BE49-F238E27FC236}">
                <a16:creationId xmlns:a16="http://schemas.microsoft.com/office/drawing/2014/main" id="{44016787-70BB-5D06-349A-30609B089C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Timeline – FYP 2 - Old</a:t>
            </a:r>
            <a:endParaRPr dirty="0"/>
          </a:p>
        </p:txBody>
      </p:sp>
      <p:sp>
        <p:nvSpPr>
          <p:cNvPr id="480" name="Google Shape;480;p38">
            <a:extLst>
              <a:ext uri="{FF2B5EF4-FFF2-40B4-BE49-F238E27FC236}">
                <a16:creationId xmlns:a16="http://schemas.microsoft.com/office/drawing/2014/main" id="{F43EA83B-7065-A2E0-B68D-21FB2110AF4F}"/>
              </a:ext>
            </a:extLst>
          </p:cNvPr>
          <p:cNvSpPr/>
          <p:nvPr/>
        </p:nvSpPr>
        <p:spPr>
          <a:xfrm>
            <a:off x="2457450" y="4010025"/>
            <a:ext cx="1019175" cy="190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8">
            <a:extLst>
              <a:ext uri="{FF2B5EF4-FFF2-40B4-BE49-F238E27FC236}">
                <a16:creationId xmlns:a16="http://schemas.microsoft.com/office/drawing/2014/main" id="{9861E849-F8F7-BBAB-1F1A-80FF5B2A9FA5}"/>
              </a:ext>
            </a:extLst>
          </p:cNvPr>
          <p:cNvSpPr/>
          <p:nvPr/>
        </p:nvSpPr>
        <p:spPr>
          <a:xfrm>
            <a:off x="2505074" y="4696326"/>
            <a:ext cx="1019175" cy="190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4DA0269-0CB7-3389-C4F0-0876F0D65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25" y="2457121"/>
            <a:ext cx="11507549" cy="30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0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9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9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9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9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9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Timeline – FYP 2 - New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18B625-B1B3-C2C3-BB83-40676AA5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688"/>
            <a:ext cx="12192000" cy="27472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EAB29F05-C0DD-A5A5-2683-482963711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>
            <a:extLst>
              <a:ext uri="{FF2B5EF4-FFF2-40B4-BE49-F238E27FC236}">
                <a16:creationId xmlns:a16="http://schemas.microsoft.com/office/drawing/2014/main" id="{883EDDA5-7C9B-CBDF-8395-807CD985A3F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>
            <a:extLst>
              <a:ext uri="{FF2B5EF4-FFF2-40B4-BE49-F238E27FC236}">
                <a16:creationId xmlns:a16="http://schemas.microsoft.com/office/drawing/2014/main" id="{363110C0-0E1F-D7AB-79C4-409A6E81AF5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>
            <a:extLst>
              <a:ext uri="{FF2B5EF4-FFF2-40B4-BE49-F238E27FC236}">
                <a16:creationId xmlns:a16="http://schemas.microsoft.com/office/drawing/2014/main" id="{310FB56D-D8E7-44BB-105D-1CD6B9F9691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909F25A4-C1D1-AE46-D31A-E38F38AB834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62DCB55A-4675-83AD-5D50-26AEA5E53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FYP – 2 Final Deliverable – Batch Inference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24139-2554-E339-0F23-C98CD99D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473" y="1705934"/>
            <a:ext cx="7191047" cy="48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4" descr="Yellow question mark"/>
          <p:cNvPicPr preferRelativeResize="0"/>
          <p:nvPr/>
        </p:nvPicPr>
        <p:blipFill rotWithShape="1">
          <a:blip r:embed="rId3">
            <a:alphaModFix amt="50000"/>
          </a:blip>
          <a:srcRect r="-1" b="62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 b="1">
                <a:solidFill>
                  <a:schemeClr val="lt1"/>
                </a:solidFill>
              </a:rPr>
              <a:t>Any Questions?</a:t>
            </a:r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3974206" y="4368623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4901"/>
            </a:srgbClr>
          </a:solidFill>
          <a:ln w="44450" cap="rnd" cmpd="sng">
            <a:solidFill>
              <a:schemeClr val="lt1">
                <a:alpha val="74901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pic>
        <p:nvPicPr>
          <p:cNvPr id="272" name="Google Shape;272;p25" descr="Free Google Thank You Slide &amp; PowerPoint Templat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Acknowledgement</a:t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671828" y="2332272"/>
            <a:ext cx="9481819" cy="2730241"/>
            <a:chOff x="0" y="1795486"/>
            <a:chExt cx="9481819" cy="2730241"/>
          </a:xfrm>
        </p:grpSpPr>
        <p:sp>
          <p:nvSpPr>
            <p:cNvPr id="106" name="Google Shape;106;p14"/>
            <p:cNvSpPr/>
            <p:nvPr/>
          </p:nvSpPr>
          <p:spPr>
            <a:xfrm>
              <a:off x="0" y="2267807"/>
              <a:ext cx="9481819" cy="8064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74091" y="1795486"/>
              <a:ext cx="6637274" cy="94464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520205" y="1841600"/>
              <a:ext cx="6545046" cy="85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0850" tIns="0" rIns="2508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Dr Muhammad Waqas (Supervisor)</a:t>
              </a:r>
              <a:endParaRPr dirty="0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0" y="3719327"/>
              <a:ext cx="9481819" cy="8064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74091" y="3247007"/>
              <a:ext cx="6637274" cy="94464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520205" y="3293121"/>
              <a:ext cx="6545046" cy="85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0850" tIns="0" rIns="2508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Dr Muhammad Rafi (Co-Supervisor)</a:t>
              </a:r>
              <a:endParaRPr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9E82FC4B-A365-8740-1DB8-0D917E0AE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">
            <a:extLst>
              <a:ext uri="{FF2B5EF4-FFF2-40B4-BE49-F238E27FC236}">
                <a16:creationId xmlns:a16="http://schemas.microsoft.com/office/drawing/2014/main" id="{DB6DBD79-A75B-9738-C9AE-85189664CE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8">
            <a:extLst>
              <a:ext uri="{FF2B5EF4-FFF2-40B4-BE49-F238E27FC236}">
                <a16:creationId xmlns:a16="http://schemas.microsoft.com/office/drawing/2014/main" id="{EF35CA4E-449A-9CA7-9C64-A16C1CC7BAB1}"/>
              </a:ext>
            </a:extLst>
          </p:cNvPr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8">
            <a:extLst>
              <a:ext uri="{FF2B5EF4-FFF2-40B4-BE49-F238E27FC236}">
                <a16:creationId xmlns:a16="http://schemas.microsoft.com/office/drawing/2014/main" id="{6800F522-5A93-E1AD-EDC5-839AE2AEF177}"/>
              </a:ext>
            </a:extLst>
          </p:cNvPr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8">
            <a:extLst>
              <a:ext uri="{FF2B5EF4-FFF2-40B4-BE49-F238E27FC236}">
                <a16:creationId xmlns:a16="http://schemas.microsoft.com/office/drawing/2014/main" id="{3888B3B8-2B11-3E0E-61A3-0E614E033866}"/>
              </a:ext>
            </a:extLst>
          </p:cNvPr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8">
            <a:extLst>
              <a:ext uri="{FF2B5EF4-FFF2-40B4-BE49-F238E27FC236}">
                <a16:creationId xmlns:a16="http://schemas.microsoft.com/office/drawing/2014/main" id="{A7A69665-DE9D-1C0D-C725-2CE4DF10F85A}"/>
              </a:ext>
            </a:extLst>
          </p:cNvPr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8">
            <a:extLst>
              <a:ext uri="{FF2B5EF4-FFF2-40B4-BE49-F238E27FC236}">
                <a16:creationId xmlns:a16="http://schemas.microsoft.com/office/drawing/2014/main" id="{F181D175-60B3-E3DD-F556-1205F677CA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Timeline – FYP 1</a:t>
            </a:r>
            <a:endParaRPr/>
          </a:p>
        </p:txBody>
      </p:sp>
      <p:pic>
        <p:nvPicPr>
          <p:cNvPr id="479" name="Google Shape;479;p38">
            <a:extLst>
              <a:ext uri="{FF2B5EF4-FFF2-40B4-BE49-F238E27FC236}">
                <a16:creationId xmlns:a16="http://schemas.microsoft.com/office/drawing/2014/main" id="{45CA2DB7-B938-7F33-5EE0-56ED80ED37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727" y="2004265"/>
            <a:ext cx="11106386" cy="399548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8">
            <a:extLst>
              <a:ext uri="{FF2B5EF4-FFF2-40B4-BE49-F238E27FC236}">
                <a16:creationId xmlns:a16="http://schemas.microsoft.com/office/drawing/2014/main" id="{A6BACA3B-6A14-BFDE-97A1-BF7CC9D4467C}"/>
              </a:ext>
            </a:extLst>
          </p:cNvPr>
          <p:cNvSpPr/>
          <p:nvPr/>
        </p:nvSpPr>
        <p:spPr>
          <a:xfrm>
            <a:off x="2457450" y="4010025"/>
            <a:ext cx="1019175" cy="190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8">
            <a:extLst>
              <a:ext uri="{FF2B5EF4-FFF2-40B4-BE49-F238E27FC236}">
                <a16:creationId xmlns:a16="http://schemas.microsoft.com/office/drawing/2014/main" id="{DBEDB293-8EBD-C02C-8ABF-3246F6DA742B}"/>
              </a:ext>
            </a:extLst>
          </p:cNvPr>
          <p:cNvSpPr/>
          <p:nvPr/>
        </p:nvSpPr>
        <p:spPr>
          <a:xfrm>
            <a:off x="2505074" y="4696326"/>
            <a:ext cx="1019175" cy="190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80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Table Of Contents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122" name="Google Shape;122;p15"/>
          <p:cNvGrpSpPr/>
          <p:nvPr/>
        </p:nvGrpSpPr>
        <p:grpSpPr>
          <a:xfrm>
            <a:off x="-4986939" y="714336"/>
            <a:ext cx="13220731" cy="6801122"/>
            <a:chOff x="1184648" y="652231"/>
            <a:chExt cx="13691286" cy="7043189"/>
          </a:xfrm>
        </p:grpSpPr>
        <p:grpSp>
          <p:nvGrpSpPr>
            <p:cNvPr id="123" name="Google Shape;123;p15"/>
            <p:cNvGrpSpPr/>
            <p:nvPr/>
          </p:nvGrpSpPr>
          <p:grpSpPr>
            <a:xfrm>
              <a:off x="1184648" y="652231"/>
              <a:ext cx="13691286" cy="7043189"/>
              <a:chOff x="256746" y="85520"/>
              <a:chExt cx="13691286" cy="7043189"/>
            </a:xfrm>
          </p:grpSpPr>
          <p:grpSp>
            <p:nvGrpSpPr>
              <p:cNvPr id="124" name="Google Shape;124;p15"/>
              <p:cNvGrpSpPr/>
              <p:nvPr/>
            </p:nvGrpSpPr>
            <p:grpSpPr>
              <a:xfrm>
                <a:off x="256746" y="85520"/>
                <a:ext cx="13691286" cy="7043189"/>
                <a:chOff x="256746" y="85520"/>
                <a:chExt cx="13691286" cy="7043189"/>
              </a:xfrm>
            </p:grpSpPr>
            <p:grpSp>
              <p:nvGrpSpPr>
                <p:cNvPr id="125" name="Google Shape;125;p15"/>
                <p:cNvGrpSpPr/>
                <p:nvPr/>
              </p:nvGrpSpPr>
              <p:grpSpPr>
                <a:xfrm>
                  <a:off x="256746" y="85520"/>
                  <a:ext cx="13691286" cy="7043189"/>
                  <a:chOff x="-4946113" y="545549"/>
                  <a:chExt cx="13691286" cy="7043189"/>
                </a:xfrm>
              </p:grpSpPr>
              <p:grpSp>
                <p:nvGrpSpPr>
                  <p:cNvPr id="126" name="Google Shape;126;p15"/>
                  <p:cNvGrpSpPr/>
                  <p:nvPr/>
                </p:nvGrpSpPr>
                <p:grpSpPr>
                  <a:xfrm>
                    <a:off x="-4946113" y="545549"/>
                    <a:ext cx="13691286" cy="7043189"/>
                    <a:chOff x="-5916279" y="-905378"/>
                    <a:chExt cx="13691286" cy="7043189"/>
                  </a:xfrm>
                </p:grpSpPr>
                <p:sp>
                  <p:nvSpPr>
                    <p:cNvPr id="127" name="Google Shape;127;p15"/>
                    <p:cNvSpPr/>
                    <p:nvPr/>
                  </p:nvSpPr>
                  <p:spPr>
                    <a:xfrm>
                      <a:off x="-5916279" y="-905378"/>
                      <a:ext cx="7043189" cy="7043189"/>
                    </a:xfrm>
                    <a:prstGeom prst="blockArc">
                      <a:avLst>
                        <a:gd name="adj1" fmla="val 18900000"/>
                        <a:gd name="adj2" fmla="val 2700000"/>
                        <a:gd name="adj3" fmla="val 307"/>
                      </a:avLst>
                    </a:prstGeom>
                    <a:noFill/>
                    <a:ln w="12700" cap="flat" cmpd="sng">
                      <a:solidFill>
                        <a:srgbClr val="345A9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" name="Google Shape;128;p15"/>
                    <p:cNvSpPr/>
                    <p:nvPr/>
                  </p:nvSpPr>
                  <p:spPr>
                    <a:xfrm>
                      <a:off x="492508" y="326922"/>
                      <a:ext cx="7282499" cy="654263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5E81C9"/>
                        </a:gs>
                        <a:gs pos="50000">
                          <a:srgbClr val="3B70C9"/>
                        </a:gs>
                        <a:gs pos="100000">
                          <a:srgbClr val="2E60B8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2745"/>
                        </a:srgb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" name="Google Shape;129;p15"/>
                    <p:cNvSpPr txBox="1"/>
                    <p:nvPr/>
                  </p:nvSpPr>
                  <p:spPr>
                    <a:xfrm>
                      <a:off x="492508" y="326922"/>
                      <a:ext cx="7282499" cy="654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19300" tIns="86350" rIns="86350" bIns="8635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400"/>
                        <a:buFont typeface="Calibri"/>
                        <a:buNone/>
                      </a:pPr>
                      <a:r>
                        <a:rPr lang="en-US" sz="3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3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Face Recognition</a:t>
                      </a:r>
                      <a:endParaRPr/>
                    </a:p>
                  </p:txBody>
                </p:sp>
                <p:sp>
                  <p:nvSpPr>
                    <p:cNvPr id="130" name="Google Shape;130;p15"/>
                    <p:cNvSpPr/>
                    <p:nvPr/>
                  </p:nvSpPr>
                  <p:spPr>
                    <a:xfrm>
                      <a:off x="83593" y="245139"/>
                      <a:ext cx="817829" cy="817829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9525" cap="flat" cmpd="sng">
                      <a:solidFill>
                        <a:srgbClr val="4372C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" name="Google Shape;131;p15"/>
                    <p:cNvSpPr/>
                    <p:nvPr/>
                  </p:nvSpPr>
                  <p:spPr>
                    <a:xfrm>
                      <a:off x="961334" y="1308003"/>
                      <a:ext cx="6813673" cy="654263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5E81C9"/>
                        </a:gs>
                        <a:gs pos="50000">
                          <a:srgbClr val="3B70C9"/>
                        </a:gs>
                        <a:gs pos="100000">
                          <a:srgbClr val="2E60B8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2745"/>
                        </a:srgb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" name="Google Shape;132;p15"/>
                    <p:cNvSpPr txBox="1"/>
                    <p:nvPr/>
                  </p:nvSpPr>
                  <p:spPr>
                    <a:xfrm>
                      <a:off x="961334" y="1308003"/>
                      <a:ext cx="6813673" cy="654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19300" tIns="86350" rIns="86350" bIns="8635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400"/>
                        <a:buFont typeface="Calibri"/>
                        <a:buNone/>
                      </a:pPr>
                      <a:r>
                        <a:rPr lang="en-US" sz="3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3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Multiple Camera Integration</a:t>
                      </a:r>
                      <a:endParaRPr/>
                    </a:p>
                  </p:txBody>
                </p:sp>
                <p:sp>
                  <p:nvSpPr>
                    <p:cNvPr id="133" name="Google Shape;133;p15"/>
                    <p:cNvSpPr/>
                    <p:nvPr/>
                  </p:nvSpPr>
                  <p:spPr>
                    <a:xfrm>
                      <a:off x="552419" y="1226220"/>
                      <a:ext cx="817829" cy="817829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9525" cap="flat" cmpd="sng">
                      <a:solidFill>
                        <a:srgbClr val="4372C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" name="Google Shape;134;p15"/>
                    <p:cNvSpPr/>
                    <p:nvPr/>
                  </p:nvSpPr>
                  <p:spPr>
                    <a:xfrm>
                      <a:off x="1105226" y="2289084"/>
                      <a:ext cx="6669781" cy="654263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5E81C9"/>
                        </a:gs>
                        <a:gs pos="50000">
                          <a:srgbClr val="3B70C9"/>
                        </a:gs>
                        <a:gs pos="100000">
                          <a:srgbClr val="2E60B8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2745"/>
                        </a:srgb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" name="Google Shape;135;p15"/>
                    <p:cNvSpPr txBox="1"/>
                    <p:nvPr/>
                  </p:nvSpPr>
                  <p:spPr>
                    <a:xfrm>
                      <a:off x="1105226" y="2289084"/>
                      <a:ext cx="6669781" cy="654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19300" tIns="86350" rIns="86350" bIns="86350" anchor="ctr" anchorCtr="0">
                      <a:noAutofit/>
                    </a:bodyPr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400"/>
                        <a:buFont typeface="Calibri"/>
                        <a:buNone/>
                      </a:pPr>
                      <a:r>
                        <a:rPr lang="en-US" sz="3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Results</a:t>
                      </a:r>
                      <a:endParaRPr/>
                    </a:p>
                  </p:txBody>
                </p:sp>
                <p:sp>
                  <p:nvSpPr>
                    <p:cNvPr id="136" name="Google Shape;136;p15"/>
                    <p:cNvSpPr/>
                    <p:nvPr/>
                  </p:nvSpPr>
                  <p:spPr>
                    <a:xfrm>
                      <a:off x="696311" y="2207301"/>
                      <a:ext cx="817829" cy="817829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9525" cap="flat" cmpd="sng">
                      <a:solidFill>
                        <a:srgbClr val="4372C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" name="Google Shape;137;p15"/>
                    <p:cNvSpPr/>
                    <p:nvPr/>
                  </p:nvSpPr>
                  <p:spPr>
                    <a:xfrm>
                      <a:off x="961334" y="3270165"/>
                      <a:ext cx="6813673" cy="654263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5E81C9"/>
                        </a:gs>
                        <a:gs pos="50000">
                          <a:srgbClr val="3B70C9"/>
                        </a:gs>
                        <a:gs pos="100000">
                          <a:srgbClr val="2E60B8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2745"/>
                        </a:srgb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" name="Google Shape;138;p15"/>
                    <p:cNvSpPr txBox="1"/>
                    <p:nvPr/>
                  </p:nvSpPr>
                  <p:spPr>
                    <a:xfrm>
                      <a:off x="961334" y="3270165"/>
                      <a:ext cx="6813673" cy="654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19300" tIns="86350" rIns="86350" bIns="8635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400"/>
                        <a:buFont typeface="Calibri"/>
                        <a:buNone/>
                      </a:pPr>
                      <a:r>
                        <a:rPr lang="en-US" sz="3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Database Connectivity</a:t>
                      </a:r>
                      <a:r>
                        <a:rPr lang="en-US" sz="34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/>
                    </a:p>
                  </p:txBody>
                </p:sp>
                <p:sp>
                  <p:nvSpPr>
                    <p:cNvPr id="139" name="Google Shape;139;p15"/>
                    <p:cNvSpPr/>
                    <p:nvPr/>
                  </p:nvSpPr>
                  <p:spPr>
                    <a:xfrm>
                      <a:off x="552419" y="3188383"/>
                      <a:ext cx="817829" cy="817829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9525" cap="flat" cmpd="sng">
                      <a:solidFill>
                        <a:srgbClr val="4372C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" name="Google Shape;140;p15"/>
                    <p:cNvSpPr/>
                    <p:nvPr/>
                  </p:nvSpPr>
                  <p:spPr>
                    <a:xfrm>
                      <a:off x="492508" y="4251247"/>
                      <a:ext cx="7282499" cy="654263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5E81C9"/>
                        </a:gs>
                        <a:gs pos="50000">
                          <a:srgbClr val="3B70C9"/>
                        </a:gs>
                        <a:gs pos="100000">
                          <a:srgbClr val="2E60B8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2745"/>
                        </a:srgb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" name="Google Shape;141;p15"/>
                    <p:cNvSpPr txBox="1"/>
                    <p:nvPr/>
                  </p:nvSpPr>
                  <p:spPr>
                    <a:xfrm>
                      <a:off x="492508" y="4251247"/>
                      <a:ext cx="7282499" cy="654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19300" tIns="86350" rIns="86350" bIns="8635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400"/>
                        <a:buFont typeface="Calibri"/>
                        <a:buNone/>
                      </a:pPr>
                      <a:r>
                        <a:rPr lang="en-US" sz="3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Batch Inference - FYP 2</a:t>
                      </a:r>
                      <a:endParaRPr/>
                    </a:p>
                  </p:txBody>
                </p:sp>
                <p:sp>
                  <p:nvSpPr>
                    <p:cNvPr id="142" name="Google Shape;142;p15"/>
                    <p:cNvSpPr/>
                    <p:nvPr/>
                  </p:nvSpPr>
                  <p:spPr>
                    <a:xfrm>
                      <a:off x="83593" y="4169464"/>
                      <a:ext cx="817829" cy="817829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9525" cap="flat" cmpd="sng">
                      <a:solidFill>
                        <a:srgbClr val="4372C3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3" name="Google Shape;143;p15"/>
                  <p:cNvGrpSpPr/>
                  <p:nvPr/>
                </p:nvGrpSpPr>
                <p:grpSpPr>
                  <a:xfrm>
                    <a:off x="694018" y="1753980"/>
                    <a:ext cx="1253834" cy="1341362"/>
                    <a:chOff x="711027" y="2242351"/>
                    <a:chExt cx="1641796" cy="1756407"/>
                  </a:xfrm>
                </p:grpSpPr>
                <p:sp>
                  <p:nvSpPr>
                    <p:cNvPr id="144" name="Google Shape;144;p15"/>
                    <p:cNvSpPr/>
                    <p:nvPr/>
                  </p:nvSpPr>
                  <p:spPr>
                    <a:xfrm>
                      <a:off x="1244022" y="2242351"/>
                      <a:ext cx="1001496" cy="100149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5" name="Google Shape;145;p15" descr="Like"/>
                    <p:cNvSpPr/>
                    <p:nvPr/>
                  </p:nvSpPr>
                  <p:spPr>
                    <a:xfrm>
                      <a:off x="1463623" y="2416824"/>
                      <a:ext cx="574628" cy="574629"/>
                    </a:xfrm>
                    <a:prstGeom prst="rect">
                      <a:avLst/>
                    </a:prstGeom>
                    <a:blipFill rotWithShape="1">
                      <a:blip r:embed="rId3">
                        <a:alphaModFix/>
                      </a:blip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46" name="Google Shape;146;p15"/>
                    <p:cNvGrpSpPr/>
                    <p:nvPr/>
                  </p:nvGrpSpPr>
                  <p:grpSpPr>
                    <a:xfrm>
                      <a:off x="711027" y="3342040"/>
                      <a:ext cx="1641796" cy="656718"/>
                      <a:chOff x="578678" y="1313725"/>
                      <a:chExt cx="1641796" cy="656718"/>
                    </a:xfrm>
                  </p:grpSpPr>
                  <p:sp>
                    <p:nvSpPr>
                      <p:cNvPr id="147" name="Google Shape;147;p15"/>
                      <p:cNvSpPr/>
                      <p:nvPr/>
                    </p:nvSpPr>
                    <p:spPr>
                      <a:xfrm>
                        <a:off x="578678" y="1313725"/>
                        <a:ext cx="1641796" cy="656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8" name="Google Shape;148;p15"/>
                      <p:cNvSpPr txBox="1"/>
                      <p:nvPr/>
                    </p:nvSpPr>
                    <p:spPr>
                      <a:xfrm>
                        <a:off x="578678" y="1313725"/>
                        <a:ext cx="1641796" cy="656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0" tIns="0" rIns="0" bIns="0" anchor="t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900"/>
                          <a:buFont typeface="Calibri"/>
                          <a:buNone/>
                        </a:pPr>
                        <a:endParaRPr sz="19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149" name="Google Shape;149;p15"/>
                  <p:cNvGrpSpPr/>
                  <p:nvPr/>
                </p:nvGrpSpPr>
                <p:grpSpPr>
                  <a:xfrm>
                    <a:off x="1077642" y="5665689"/>
                    <a:ext cx="1344130" cy="1176485"/>
                    <a:chOff x="4569250" y="4942342"/>
                    <a:chExt cx="1641796" cy="1437022"/>
                  </a:xfrm>
                </p:grpSpPr>
                <p:sp>
                  <p:nvSpPr>
                    <p:cNvPr id="150" name="Google Shape;150;p15"/>
                    <p:cNvSpPr/>
                    <p:nvPr/>
                  </p:nvSpPr>
                  <p:spPr>
                    <a:xfrm>
                      <a:off x="4581464" y="4942342"/>
                      <a:ext cx="903105" cy="903104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1" name="Google Shape;151;p15" descr="Timeline"/>
                    <p:cNvSpPr/>
                    <p:nvPr/>
                  </p:nvSpPr>
                  <p:spPr>
                    <a:xfrm>
                      <a:off x="4773197" y="5109673"/>
                      <a:ext cx="555273" cy="555273"/>
                    </a:xfrm>
                    <a:prstGeom prst="rect">
                      <a:avLst/>
                    </a:prstGeom>
                    <a:blipFill rotWithShape="1">
                      <a:blip r:embed="rId4">
                        <a:alphaModFix/>
                      </a:blip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2" name="Google Shape;152;p15"/>
                    <p:cNvSpPr/>
                    <p:nvPr/>
                  </p:nvSpPr>
                  <p:spPr>
                    <a:xfrm>
                      <a:off x="4569250" y="5722646"/>
                      <a:ext cx="1641796" cy="656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53" name="Google Shape;153;p15"/>
                  <p:cNvGrpSpPr/>
                  <p:nvPr/>
                </p:nvGrpSpPr>
                <p:grpSpPr>
                  <a:xfrm>
                    <a:off x="694017" y="7022432"/>
                    <a:ext cx="1253834" cy="501533"/>
                    <a:chOff x="2507790" y="3694331"/>
                    <a:chExt cx="1641796" cy="656718"/>
                  </a:xfrm>
                </p:grpSpPr>
                <p:sp>
                  <p:nvSpPr>
                    <p:cNvPr id="154" name="Google Shape;154;p15"/>
                    <p:cNvSpPr/>
                    <p:nvPr/>
                  </p:nvSpPr>
                  <p:spPr>
                    <a:xfrm>
                      <a:off x="2507790" y="3694331"/>
                      <a:ext cx="1641796" cy="656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5" name="Google Shape;155;p15"/>
                    <p:cNvSpPr txBox="1"/>
                    <p:nvPr/>
                  </p:nvSpPr>
                  <p:spPr>
                    <a:xfrm>
                      <a:off x="2507790" y="3694331"/>
                      <a:ext cx="1641796" cy="6567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Calibri"/>
                        <a:buNone/>
                      </a:pPr>
                      <a:endParaRPr sz="19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56" name="Google Shape;156;p15"/>
                <p:cNvGrpSpPr/>
                <p:nvPr/>
              </p:nvGrpSpPr>
              <p:grpSpPr>
                <a:xfrm>
                  <a:off x="6643328" y="2739697"/>
                  <a:ext cx="1150496" cy="1231031"/>
                  <a:chOff x="4569250" y="2242036"/>
                  <a:chExt cx="1641796" cy="1756722"/>
                </a:xfrm>
              </p:grpSpPr>
              <p:sp>
                <p:nvSpPr>
                  <p:cNvPr id="157" name="Google Shape;157;p15" descr="Questionnaire"/>
                  <p:cNvSpPr/>
                  <p:nvPr/>
                </p:nvSpPr>
                <p:spPr>
                  <a:xfrm>
                    <a:off x="5102834" y="2242036"/>
                    <a:ext cx="574628" cy="574628"/>
                  </a:xfrm>
                  <a:prstGeom prst="rect">
                    <a:avLst/>
                  </a:prstGeom>
                  <a:blipFill rotWithShape="1">
                    <a:blip r:embed="rId5">
                      <a:alphaModFix/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5"/>
                  <p:cNvSpPr/>
                  <p:nvPr/>
                </p:nvSpPr>
                <p:spPr>
                  <a:xfrm>
                    <a:off x="4569250" y="3342040"/>
                    <a:ext cx="1641796" cy="6567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9" name="Google Shape;159;p15"/>
              <p:cNvGrpSpPr/>
              <p:nvPr/>
            </p:nvGrpSpPr>
            <p:grpSpPr>
              <a:xfrm>
                <a:off x="6329812" y="2281757"/>
                <a:ext cx="1294819" cy="1065483"/>
                <a:chOff x="2640139" y="2647754"/>
                <a:chExt cx="1641796" cy="1351004"/>
              </a:xfrm>
            </p:grpSpPr>
            <p:sp>
              <p:nvSpPr>
                <p:cNvPr id="160" name="Google Shape;160;p15"/>
                <p:cNvSpPr/>
                <p:nvPr/>
              </p:nvSpPr>
              <p:spPr>
                <a:xfrm>
                  <a:off x="3203302" y="2647754"/>
                  <a:ext cx="1001496" cy="1001498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15" descr="Teamwork"/>
                <p:cNvSpPr/>
                <p:nvPr/>
              </p:nvSpPr>
              <p:spPr>
                <a:xfrm>
                  <a:off x="3444850" y="2905555"/>
                  <a:ext cx="574627" cy="574629"/>
                </a:xfrm>
                <a:prstGeom prst="rect">
                  <a:avLst/>
                </a:prstGeom>
                <a:blipFill rotWithShape="1">
                  <a:blip r:embed="rId6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15"/>
                <p:cNvSpPr/>
                <p:nvPr/>
              </p:nvSpPr>
              <p:spPr>
                <a:xfrm>
                  <a:off x="2640139" y="3342040"/>
                  <a:ext cx="1641796" cy="6567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3" name="Google Shape;163;p15"/>
            <p:cNvGrpSpPr/>
            <p:nvPr/>
          </p:nvGrpSpPr>
          <p:grpSpPr>
            <a:xfrm>
              <a:off x="7571230" y="4797301"/>
              <a:ext cx="1205584" cy="1252189"/>
              <a:chOff x="6498361" y="2238801"/>
              <a:chExt cx="1641796" cy="1759957"/>
            </a:xfrm>
          </p:grpSpPr>
          <p:sp>
            <p:nvSpPr>
              <p:cNvPr id="164" name="Google Shape;164;p15"/>
              <p:cNvSpPr/>
              <p:nvPr/>
            </p:nvSpPr>
            <p:spPr>
              <a:xfrm>
                <a:off x="6722095" y="2238801"/>
                <a:ext cx="1001496" cy="1001496"/>
              </a:xfrm>
              <a:prstGeom prst="ellipse">
                <a:avLst/>
              </a:prstGeom>
              <a:solidFill>
                <a:srgbClr val="599BD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5" descr="New Team Project"/>
              <p:cNvSpPr/>
              <p:nvPr/>
            </p:nvSpPr>
            <p:spPr>
              <a:xfrm>
                <a:off x="6967510" y="2431170"/>
                <a:ext cx="574627" cy="574628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6498361" y="3342040"/>
                <a:ext cx="1641796" cy="656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5"/>
            <p:cNvGrpSpPr/>
            <p:nvPr/>
          </p:nvGrpSpPr>
          <p:grpSpPr>
            <a:xfrm>
              <a:off x="7641967" y="3784798"/>
              <a:ext cx="1209565" cy="1560021"/>
              <a:chOff x="8427473" y="1881271"/>
              <a:chExt cx="1641796" cy="2117487"/>
            </a:xfrm>
          </p:grpSpPr>
          <p:sp>
            <p:nvSpPr>
              <p:cNvPr id="168" name="Google Shape;168;p15"/>
              <p:cNvSpPr/>
              <p:nvPr/>
            </p:nvSpPr>
            <p:spPr>
              <a:xfrm>
                <a:off x="8701971" y="1881271"/>
                <a:ext cx="1001496" cy="10014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5" descr="Open Enrollment"/>
              <p:cNvSpPr/>
              <p:nvPr/>
            </p:nvSpPr>
            <p:spPr>
              <a:xfrm>
                <a:off x="8935794" y="2033370"/>
                <a:ext cx="574627" cy="574628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8427473" y="3342040"/>
                <a:ext cx="1641796" cy="656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6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Face Recognition - With Yolov8 - Photos</a:t>
            </a:r>
            <a:endParaRPr dirty="0"/>
          </a:p>
        </p:txBody>
      </p:sp>
      <p:pic>
        <p:nvPicPr>
          <p:cNvPr id="1026" name="Picture 2" descr="2024-02-28 21-57-27.mp4 [video-to-gif output image]">
            <a:extLst>
              <a:ext uri="{FF2B5EF4-FFF2-40B4-BE49-F238E27FC236}">
                <a16:creationId xmlns:a16="http://schemas.microsoft.com/office/drawing/2014/main" id="{4C672CEF-A846-42F4-0AA9-4FABC8D77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99" y="1891896"/>
            <a:ext cx="8032995" cy="45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5E12772A-60DD-0096-C6DB-F570E581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>
            <a:extLst>
              <a:ext uri="{FF2B5EF4-FFF2-40B4-BE49-F238E27FC236}">
                <a16:creationId xmlns:a16="http://schemas.microsoft.com/office/drawing/2014/main" id="{A83F6EAA-7E16-8AB4-B9C1-1EA9D0AE27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>
            <a:extLst>
              <a:ext uri="{FF2B5EF4-FFF2-40B4-BE49-F238E27FC236}">
                <a16:creationId xmlns:a16="http://schemas.microsoft.com/office/drawing/2014/main" id="{1901BE6E-5C6D-2E63-4B55-010EED457C7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6">
            <a:extLst>
              <a:ext uri="{FF2B5EF4-FFF2-40B4-BE49-F238E27FC236}">
                <a16:creationId xmlns:a16="http://schemas.microsoft.com/office/drawing/2014/main" id="{E4D20B9C-B0B0-50EC-691F-CC4EEB1D4CA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>
            <a:extLst>
              <a:ext uri="{FF2B5EF4-FFF2-40B4-BE49-F238E27FC236}">
                <a16:creationId xmlns:a16="http://schemas.microsoft.com/office/drawing/2014/main" id="{2C722FB5-3458-523A-FE97-BD1974C18C1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>
            <a:extLst>
              <a:ext uri="{FF2B5EF4-FFF2-40B4-BE49-F238E27FC236}">
                <a16:creationId xmlns:a16="http://schemas.microsoft.com/office/drawing/2014/main" id="{FD9D652A-CDC4-659B-CB81-5644D11F86A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>
            <a:extLst>
              <a:ext uri="{FF2B5EF4-FFF2-40B4-BE49-F238E27FC236}">
                <a16:creationId xmlns:a16="http://schemas.microsoft.com/office/drawing/2014/main" id="{61F0FAC3-3E10-0A58-39A6-1A838F48DF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Face Recognition - With Yolov8 – Real Time</a:t>
            </a:r>
            <a:endParaRPr dirty="0"/>
          </a:p>
        </p:txBody>
      </p:sp>
      <p:pic>
        <p:nvPicPr>
          <p:cNvPr id="4" name="Picture 3" descr="A person sitting on a chair&#10;&#10;Description automatically generated">
            <a:extLst>
              <a:ext uri="{FF2B5EF4-FFF2-40B4-BE49-F238E27FC236}">
                <a16:creationId xmlns:a16="http://schemas.microsoft.com/office/drawing/2014/main" id="{38D5F881-E315-9BE6-DD4D-DCBD2DCB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353" y="1920335"/>
            <a:ext cx="5751287" cy="46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5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FFFFFF"/>
                </a:solidFill>
              </a:rPr>
              <a:t>User Interface</a:t>
            </a:r>
            <a:endParaRPr dirty="0">
              <a:highlight>
                <a:srgbClr val="FFFF00"/>
              </a:highlight>
            </a:endParaRPr>
          </a:p>
        </p:txBody>
      </p:sp>
      <p:pic>
        <p:nvPicPr>
          <p:cNvPr id="1026" name="Picture 2" descr="WhatsApp Video 2024-02-29 at 1.37.29 PM.mp4 [video-to-gif output image]">
            <a:extLst>
              <a:ext uri="{FF2B5EF4-FFF2-40B4-BE49-F238E27FC236}">
                <a16:creationId xmlns:a16="http://schemas.microsoft.com/office/drawing/2014/main" id="{F8A95917-4234-3C9D-1893-EB0006A22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831" y="1739854"/>
            <a:ext cx="8299635" cy="467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8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Results – Confusion Matrix</a:t>
            </a:r>
            <a:endParaRPr/>
          </a:p>
        </p:txBody>
      </p:sp>
      <p:graphicFrame>
        <p:nvGraphicFramePr>
          <p:cNvPr id="203" name="Google Shape;203;p18"/>
          <p:cNvGraphicFramePr/>
          <p:nvPr>
            <p:extLst>
              <p:ext uri="{D42A27DB-BD31-4B8C-83A1-F6EECF244321}">
                <p14:modId xmlns:p14="http://schemas.microsoft.com/office/powerpoint/2010/main" val="1326535508"/>
              </p:ext>
            </p:extLst>
          </p:nvPr>
        </p:nvGraphicFramePr>
        <p:xfrm>
          <a:off x="1371598" y="1891970"/>
          <a:ext cx="8127975" cy="2473990"/>
        </p:xfrm>
        <a:graphic>
          <a:graphicData uri="http://schemas.openxmlformats.org/drawingml/2006/table">
            <a:tbl>
              <a:tblPr firstRow="1" bandRow="1">
                <a:noFill/>
                <a:tableStyleId>{4D319798-700D-47AF-B279-9A502D7CB838}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Model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Actual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Actual Person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Predicts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correctly identifies a Person in Database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incorrectly identifies the Person with someone else in Database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Does Not Detect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fails to identify a Person who is present in the Database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correctly does not identify a Person where there is none in Database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4" name="Google Shape;204;p18"/>
          <p:cNvGraphicFramePr/>
          <p:nvPr>
            <p:extLst>
              <p:ext uri="{D42A27DB-BD31-4B8C-83A1-F6EECF244321}">
                <p14:modId xmlns:p14="http://schemas.microsoft.com/office/powerpoint/2010/main" val="3960001586"/>
              </p:ext>
            </p:extLst>
          </p:nvPr>
        </p:nvGraphicFramePr>
        <p:xfrm>
          <a:off x="1371599" y="4535112"/>
          <a:ext cx="8127975" cy="1381790"/>
        </p:xfrm>
        <a:graphic>
          <a:graphicData uri="http://schemas.openxmlformats.org/drawingml/2006/table">
            <a:tbl>
              <a:tblPr firstRow="1" bandRow="1">
                <a:noFill/>
                <a:tableStyleId>{4D319798-700D-47AF-B279-9A502D7CB838}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Actual Person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Actual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Detects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TP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FP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Does Not Detect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"/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9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Results – Confusion Matrix</a:t>
            </a:r>
            <a:endParaRPr/>
          </a:p>
        </p:txBody>
      </p:sp>
      <p:graphicFrame>
        <p:nvGraphicFramePr>
          <p:cNvPr id="215" name="Google Shape;215;p19"/>
          <p:cNvGraphicFramePr/>
          <p:nvPr>
            <p:extLst>
              <p:ext uri="{D42A27DB-BD31-4B8C-83A1-F6EECF244321}">
                <p14:modId xmlns:p14="http://schemas.microsoft.com/office/powerpoint/2010/main" val="136099388"/>
              </p:ext>
            </p:extLst>
          </p:nvPr>
        </p:nvGraphicFramePr>
        <p:xfrm>
          <a:off x="1337818" y="1759995"/>
          <a:ext cx="8127975" cy="1381790"/>
        </p:xfrm>
        <a:graphic>
          <a:graphicData uri="http://schemas.openxmlformats.org/drawingml/2006/table">
            <a:tbl>
              <a:tblPr firstRow="1" bandRow="1">
                <a:noFill/>
                <a:tableStyleId>{4D319798-700D-47AF-B279-9A502D7CB838}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FR With Yolo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Actual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Actual Person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Predicts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(TP)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(FP)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Does Not Detect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(FN)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5 </a:t>
                      </a: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(TN)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6" name="Google Shape;216;p19"/>
          <p:cNvGraphicFramePr/>
          <p:nvPr>
            <p:extLst>
              <p:ext uri="{D42A27DB-BD31-4B8C-83A1-F6EECF244321}">
                <p14:modId xmlns:p14="http://schemas.microsoft.com/office/powerpoint/2010/main" val="1379445002"/>
              </p:ext>
            </p:extLst>
          </p:nvPr>
        </p:nvGraphicFramePr>
        <p:xfrm>
          <a:off x="1337818" y="3354772"/>
          <a:ext cx="8127975" cy="1381790"/>
        </p:xfrm>
        <a:graphic>
          <a:graphicData uri="http://schemas.openxmlformats.org/drawingml/2006/table">
            <a:tbl>
              <a:tblPr firstRow="1" bandRow="1">
                <a:noFill/>
                <a:tableStyleId>{8664F3D3-9D80-48EA-AE62-5C24EA3483F7}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FR Without Yolo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Actual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Actual Person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Predicts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</a:t>
                      </a: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(TP)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3 (FP)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Does Not Detect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</a:t>
                      </a: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(FN)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3 (TN)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74F15444-7C68-46A2-46AC-1FE876A1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>
            <a:extLst>
              <a:ext uri="{FF2B5EF4-FFF2-40B4-BE49-F238E27FC236}">
                <a16:creationId xmlns:a16="http://schemas.microsoft.com/office/drawing/2014/main" id="{3CC930A4-B9B9-0E3B-6E5F-DED09CD2FB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>
            <a:extLst>
              <a:ext uri="{FF2B5EF4-FFF2-40B4-BE49-F238E27FC236}">
                <a16:creationId xmlns:a16="http://schemas.microsoft.com/office/drawing/2014/main" id="{EA9E772F-5F2F-9F3E-F1A4-6A4F5848B4A4}"/>
              </a:ext>
            </a:extLst>
          </p:cNvPr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">
            <a:extLst>
              <a:ext uri="{FF2B5EF4-FFF2-40B4-BE49-F238E27FC236}">
                <a16:creationId xmlns:a16="http://schemas.microsoft.com/office/drawing/2014/main" id="{A8E3B265-1812-DCDC-B814-C863C08A38C3}"/>
              </a:ext>
            </a:extLst>
          </p:cNvPr>
          <p:cNvSpPr/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9">
            <a:extLst>
              <a:ext uri="{FF2B5EF4-FFF2-40B4-BE49-F238E27FC236}">
                <a16:creationId xmlns:a16="http://schemas.microsoft.com/office/drawing/2014/main" id="{ECCC0848-C683-E08C-9D29-132219E07E07}"/>
              </a:ext>
            </a:extLst>
          </p:cNvPr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9">
            <a:extLst>
              <a:ext uri="{FF2B5EF4-FFF2-40B4-BE49-F238E27FC236}">
                <a16:creationId xmlns:a16="http://schemas.microsoft.com/office/drawing/2014/main" id="{AB8A5F38-634B-AE34-08A6-7C8191F58224}"/>
              </a:ext>
            </a:extLst>
          </p:cNvPr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>
            <a:extLst>
              <a:ext uri="{FF2B5EF4-FFF2-40B4-BE49-F238E27FC236}">
                <a16:creationId xmlns:a16="http://schemas.microsoft.com/office/drawing/2014/main" id="{1BD18EF5-B503-4F75-8906-BFDCBC922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Results – Confusion Matrix</a:t>
            </a:r>
            <a:endParaRPr/>
          </a:p>
        </p:txBody>
      </p:sp>
      <p:graphicFrame>
        <p:nvGraphicFramePr>
          <p:cNvPr id="215" name="Google Shape;215;p19">
            <a:extLst>
              <a:ext uri="{FF2B5EF4-FFF2-40B4-BE49-F238E27FC236}">
                <a16:creationId xmlns:a16="http://schemas.microsoft.com/office/drawing/2014/main" id="{A547AC02-EE22-F84C-FEF3-3C1CA2C5FD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557209"/>
              </p:ext>
            </p:extLst>
          </p:nvPr>
        </p:nvGraphicFramePr>
        <p:xfrm>
          <a:off x="1337818" y="1759995"/>
          <a:ext cx="8127975" cy="1381790"/>
        </p:xfrm>
        <a:graphic>
          <a:graphicData uri="http://schemas.openxmlformats.org/drawingml/2006/table">
            <a:tbl>
              <a:tblPr firstRow="1" bandRow="1">
                <a:noFill/>
                <a:tableStyleId>{4D319798-700D-47AF-B279-9A502D7CB838}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FR With Yolo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Actual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Actual Person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Predicts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(TP)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(FP)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Does Not Detect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(FN)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5 </a:t>
                      </a: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(TN)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6" name="Google Shape;216;p19">
            <a:extLst>
              <a:ext uri="{FF2B5EF4-FFF2-40B4-BE49-F238E27FC236}">
                <a16:creationId xmlns:a16="http://schemas.microsoft.com/office/drawing/2014/main" id="{F8634061-07DE-A0D2-6416-598FDC831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6255256"/>
              </p:ext>
            </p:extLst>
          </p:nvPr>
        </p:nvGraphicFramePr>
        <p:xfrm>
          <a:off x="1337818" y="3354772"/>
          <a:ext cx="8127975" cy="1381790"/>
        </p:xfrm>
        <a:graphic>
          <a:graphicData uri="http://schemas.openxmlformats.org/drawingml/2006/table">
            <a:tbl>
              <a:tblPr firstRow="1" bandRow="1">
                <a:noFill/>
                <a:tableStyleId>{8664F3D3-9D80-48EA-AE62-5C24EA3483F7}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Deepface</a:t>
                      </a:r>
                      <a:r>
                        <a:rPr lang="en-US" sz="1800" dirty="0"/>
                        <a:t> Without Yolo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Actual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Actual Person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Predicts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1 (TP)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0 (FP)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Does Not Detect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5 (FN)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3 (TN)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7" name="Google Shape;217;p19">
            <a:extLst>
              <a:ext uri="{FF2B5EF4-FFF2-40B4-BE49-F238E27FC236}">
                <a16:creationId xmlns:a16="http://schemas.microsoft.com/office/drawing/2014/main" id="{A6EC9E2E-70A8-D702-6094-0FC71A1502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722471"/>
              </p:ext>
            </p:extLst>
          </p:nvPr>
        </p:nvGraphicFramePr>
        <p:xfrm>
          <a:off x="1337817" y="4949549"/>
          <a:ext cx="8127975" cy="1381790"/>
        </p:xfrm>
        <a:graphic>
          <a:graphicData uri="http://schemas.openxmlformats.org/drawingml/2006/table">
            <a:tbl>
              <a:tblPr firstRow="1" bandRow="1">
                <a:noFill/>
                <a:tableStyleId>{A3B62BF6-7C8C-483B-9F03-E79BE3A98B99}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Deepface</a:t>
                      </a:r>
                      <a:r>
                        <a:rPr lang="en-US" sz="1800" dirty="0"/>
                        <a:t> With Yolo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Actual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Not Actual Person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Predicts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1 (TP)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1 (FP)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Algorithm Does Not Detect Person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</a:t>
                      </a: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(FN)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</a:rPr>
                        <a:t>3 (TN)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76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463</Words>
  <Application>Microsoft Office PowerPoint</Application>
  <PresentationFormat>Widescreen</PresentationFormat>
  <Paragraphs>173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AttendanceEye A Computer Vision Attendance System</vt:lpstr>
      <vt:lpstr>Acknowledgement</vt:lpstr>
      <vt:lpstr>Table Of Contents</vt:lpstr>
      <vt:lpstr>Face Recognition - With Yolov8 - Photos</vt:lpstr>
      <vt:lpstr>Face Recognition - With Yolov8 – Real Time</vt:lpstr>
      <vt:lpstr>User Interface</vt:lpstr>
      <vt:lpstr>Results – Confusion Matrix</vt:lpstr>
      <vt:lpstr>Results – Confusion Matrix</vt:lpstr>
      <vt:lpstr>Results – Confusion Matrix</vt:lpstr>
      <vt:lpstr>Results – Accuracy</vt:lpstr>
      <vt:lpstr>Results - Inference Time</vt:lpstr>
      <vt:lpstr>Multiple Camera Inference</vt:lpstr>
      <vt:lpstr>Results - Multiple Camera Inference</vt:lpstr>
      <vt:lpstr>Frontend &amp; Database Connection</vt:lpstr>
      <vt:lpstr>Timeline – FYP 2 - Old</vt:lpstr>
      <vt:lpstr>Timeline – FYP 2 - New</vt:lpstr>
      <vt:lpstr>FYP – 2 Final Deliverable – Batch Inference</vt:lpstr>
      <vt:lpstr>Any Questions?</vt:lpstr>
      <vt:lpstr>PowerPoint Presentation</vt:lpstr>
      <vt:lpstr>Timeline – FYP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AttendanceEye A Computer Vision Attendance System</dc:title>
  <cp:lastModifiedBy>Mohsin Mirza</cp:lastModifiedBy>
  <cp:revision>15</cp:revision>
  <dcterms:modified xsi:type="dcterms:W3CDTF">2024-02-29T09:01:30Z</dcterms:modified>
</cp:coreProperties>
</file>